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0" r:id="rId2"/>
    <p:sldId id="256" r:id="rId3"/>
    <p:sldId id="258" r:id="rId4"/>
    <p:sldId id="259" r:id="rId5"/>
    <p:sldId id="260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282" r:id="rId15"/>
    <p:sldId id="280" r:id="rId16"/>
    <p:sldId id="281" r:id="rId17"/>
    <p:sldId id="305" r:id="rId18"/>
    <p:sldId id="306" r:id="rId19"/>
    <p:sldId id="286" r:id="rId20"/>
    <p:sldId id="287" r:id="rId21"/>
    <p:sldId id="283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309" r:id="rId30"/>
    <p:sldId id="311" r:id="rId31"/>
    <p:sldId id="31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3DA41-8216-48AC-9F6D-4166CE001EF1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E8507-EE9A-4696-8D30-2866E1C26FD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327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 anchor="t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DFABE0-072C-4A5C-A5EA-D1B00DFDBBEE}" type="slidenum">
              <a:rPr lang="en-US"/>
              <a:pPr eaLnBrk="1" hangingPunct="1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3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DC20D9A1-8704-4425-8162-2FCDD9A10A23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567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2843F5F1-D05D-49F5-9A30-D3B2FC1BAB8E}" type="slidenum">
              <a:rPr lang="en-US" smtClean="0"/>
              <a:pPr eaLnBrk="1" hangingPunct="1"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098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smtClean="0">
              <a:cs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36D7B5-6D35-4A7F-95D2-9AFA9DCA907B}" type="slidenum">
              <a:rPr lang="en-US" altLang="en-US" sz="1200" smtClean="0">
                <a:cs typeface="Arial" panose="020B0604020202020204" pitchFamily="34" charset="0"/>
              </a:rPr>
              <a:pPr/>
              <a:t>30</a:t>
            </a:fld>
            <a:endParaRPr lang="en-US" altLang="en-US" sz="12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7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557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331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9488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220FC-3FA2-4521-ABEA-1DC628ED17C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94658839"/>
      </p:ext>
    </p:extLst>
  </p:cSld>
  <p:clrMapOvr>
    <a:masterClrMapping/>
  </p:clrMapOvr>
  <p:transition spd="slow">
    <p:blinds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832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275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985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306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386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7783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26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39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03490-0F5F-4F3F-B53C-93498C931E1D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4F2C2-0A7F-470E-8D6B-4CE7AEE434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443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WAV"/><Relationship Id="rId7" Type="http://schemas.openxmlformats.org/officeDocument/2006/relationships/image" Target="../media/image18.jpeg"/><Relationship Id="rId2" Type="http://schemas.microsoft.com/office/2007/relationships/media" Target="../media/media1.WAV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81150" y="2751138"/>
            <a:ext cx="9029700" cy="100330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endParaRPr lang="en-US" sz="5926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978150"/>
            <a:ext cx="220027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2965450"/>
            <a:ext cx="220027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81169" y="1997839"/>
            <a:ext cx="8829661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60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6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0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8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25"/>
                            </p:stCondLst>
                            <p:childTnLst>
                              <p:par>
                                <p:cTn id="13" presetID="21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51910" name="AutoShape 6"/>
          <p:cNvSpPr>
            <a:spLocks noChangeArrowheads="1"/>
          </p:cNvSpPr>
          <p:nvPr/>
        </p:nvSpPr>
        <p:spPr bwMode="auto">
          <a:xfrm>
            <a:off x="914400" y="368300"/>
            <a:ext cx="10058400" cy="114300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57150" cmpd="thinThick">
            <a:solidFill>
              <a:srgbClr val="FF0066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6400" b="1" dirty="0" err="1">
                <a:solidFill>
                  <a:srgbClr val="003366"/>
                </a:solidFill>
                <a:latin typeface="Times New Roman" pitchFamily="18" charset="0"/>
              </a:rPr>
              <a:t>Vì</a:t>
            </a:r>
            <a:r>
              <a:rPr lang="en-US" sz="6400" b="1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6400" b="1" dirty="0" err="1">
                <a:solidFill>
                  <a:srgbClr val="003366"/>
                </a:solidFill>
                <a:latin typeface="Times New Roman" pitchFamily="18" charset="0"/>
              </a:rPr>
              <a:t>sao</a:t>
            </a:r>
            <a:r>
              <a:rPr lang="en-US" sz="6400" b="1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6400" b="1" dirty="0" err="1">
                <a:solidFill>
                  <a:srgbClr val="003366"/>
                </a:solidFill>
                <a:latin typeface="Times New Roman" pitchFamily="18" charset="0"/>
              </a:rPr>
              <a:t>lại</a:t>
            </a:r>
            <a:r>
              <a:rPr lang="en-US" sz="6400" b="1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6400" b="1" dirty="0" err="1">
                <a:solidFill>
                  <a:srgbClr val="003366"/>
                </a:solidFill>
                <a:latin typeface="Times New Roman" pitchFamily="18" charset="0"/>
              </a:rPr>
              <a:t>có</a:t>
            </a:r>
            <a:r>
              <a:rPr lang="en-US" sz="6400" b="1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6400" b="1" dirty="0" err="1">
                <a:solidFill>
                  <a:srgbClr val="003366"/>
                </a:solidFill>
                <a:latin typeface="Times New Roman" pitchFamily="18" charset="0"/>
              </a:rPr>
              <a:t>hiện</a:t>
            </a:r>
            <a:r>
              <a:rPr lang="en-US" sz="6400" b="1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6400" b="1" dirty="0" err="1">
                <a:solidFill>
                  <a:srgbClr val="003366"/>
                </a:solidFill>
                <a:latin typeface="Times New Roman" pitchFamily="18" charset="0"/>
              </a:rPr>
              <a:t>tượng</a:t>
            </a:r>
            <a:r>
              <a:rPr lang="en-US" sz="6400" b="1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6400" b="1" dirty="0" err="1">
                <a:solidFill>
                  <a:srgbClr val="003366"/>
                </a:solidFill>
                <a:latin typeface="Times New Roman" pitchFamily="18" charset="0"/>
              </a:rPr>
              <a:t>đó</a:t>
            </a:r>
            <a:r>
              <a:rPr lang="en-US" sz="6400" b="1" dirty="0">
                <a:solidFill>
                  <a:srgbClr val="003366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251931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2918">
            <a:off x="3657601" y="3079751"/>
            <a:ext cx="213995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33" name="Rectangle 29"/>
          <p:cNvSpPr>
            <a:spLocks noChangeArrowheads="1"/>
          </p:cNvSpPr>
          <p:nvPr/>
        </p:nvSpPr>
        <p:spPr bwMode="auto">
          <a:xfrm>
            <a:off x="60596" y="1907768"/>
            <a:ext cx="11755967" cy="411349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422364" lvl="1" indent="-812780">
              <a:buFont typeface="Wingdings" pitchFamily="2" charset="2"/>
              <a:buChar char="F"/>
            </a:pP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vẩn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bô-níc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422364" lvl="1" indent="-812780">
              <a:buFont typeface="Wingdings" pitchFamily="2" charset="2"/>
              <a:buChar char="F"/>
            </a:pP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các-bô-níc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vẩn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1934" name="Picture 30" descr="BOYWR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012017"/>
            <a:ext cx="203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045746"/>
      </p:ext>
    </p:extLst>
  </p:cSld>
  <p:clrMapOvr>
    <a:masterClrMapping/>
  </p:clrMapOvr>
  <p:transition advTm="32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5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5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5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5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9218" name="Text Box 15"/>
          <p:cNvSpPr txBox="1">
            <a:spLocks noChangeArrowheads="1"/>
          </p:cNvSpPr>
          <p:nvPr/>
        </p:nvSpPr>
        <p:spPr bwMode="auto">
          <a:xfrm>
            <a:off x="5668434" y="384598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06800" y="762000"/>
            <a:ext cx="43688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5190" y="2061671"/>
            <a:ext cx="11241617" cy="255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333" b="1" dirty="0" err="1">
                <a:latin typeface="Times New Roman" pitchFamily="18" charset="0"/>
              </a:rPr>
              <a:t>Ngoài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hai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thành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phần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chính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là</a:t>
            </a:r>
            <a:r>
              <a:rPr lang="en-US" sz="5333" b="1" dirty="0">
                <a:latin typeface="Times New Roman" pitchFamily="18" charset="0"/>
              </a:rPr>
              <a:t> ô-xi </a:t>
            </a:r>
          </a:p>
          <a:p>
            <a:pPr algn="ctr"/>
            <a:r>
              <a:rPr lang="en-US" sz="5333" b="1" dirty="0" err="1">
                <a:latin typeface="Times New Roman" pitchFamily="18" charset="0"/>
              </a:rPr>
              <a:t>và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ni-tơ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không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khí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còn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chứa</a:t>
            </a:r>
            <a:r>
              <a:rPr lang="en-US" sz="5333" b="1" dirty="0">
                <a:latin typeface="Times New Roman" pitchFamily="18" charset="0"/>
              </a:rPr>
              <a:t> </a:t>
            </a:r>
            <a:r>
              <a:rPr lang="en-US" sz="5333" b="1" dirty="0" err="1">
                <a:latin typeface="Times New Roman" pitchFamily="18" charset="0"/>
              </a:rPr>
              <a:t>khí</a:t>
            </a:r>
            <a:r>
              <a:rPr lang="en-US" sz="5333" b="1" dirty="0">
                <a:latin typeface="Times New Roman" pitchFamily="18" charset="0"/>
              </a:rPr>
              <a:t> </a:t>
            </a:r>
          </a:p>
          <a:p>
            <a:pPr algn="ctr"/>
            <a:r>
              <a:rPr lang="en-US" sz="5333" b="1" dirty="0" err="1">
                <a:latin typeface="Times New Roman" pitchFamily="18" charset="0"/>
              </a:rPr>
              <a:t>các-bô-níc</a:t>
            </a:r>
            <a:r>
              <a:rPr lang="en-US" sz="5333" b="1" dirty="0">
                <a:latin typeface="Times New Roman" pitchFamily="18" charset="0"/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156179"/>
      </p:ext>
    </p:extLst>
  </p:cSld>
  <p:clrMapOvr>
    <a:masterClrMapping/>
  </p:clrMapOvr>
  <p:transition advTm="7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890266" y="542301"/>
            <a:ext cx="5969836" cy="5283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8451" y="612844"/>
            <a:ext cx="535516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244" name="AutoShape 2" descr="Kết quả hình ảnh cho connguwoif thở"/>
          <p:cNvSpPr>
            <a:spLocks noChangeAspect="1" noChangeArrowheads="1"/>
          </p:cNvSpPr>
          <p:nvPr/>
        </p:nvSpPr>
        <p:spPr bwMode="auto">
          <a:xfrm>
            <a:off x="218018" y="-182033"/>
            <a:ext cx="39793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52" y="188384"/>
            <a:ext cx="3403600" cy="2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06" y="2738210"/>
            <a:ext cx="3439583" cy="1932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79" y="4472283"/>
            <a:ext cx="3462867" cy="2182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85" y="188384"/>
            <a:ext cx="3062817" cy="3071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54" y="3316674"/>
            <a:ext cx="3197645" cy="330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5ADF162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58420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990723"/>
      </p:ext>
    </p:extLst>
  </p:cSld>
  <p:clrMapOvr>
    <a:masterClrMapping/>
  </p:clrMapOvr>
  <p:transition spd="slow" advTm="49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791200" y="381000"/>
            <a:ext cx="6197600" cy="50800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96" y="120679"/>
            <a:ext cx="548428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3" y="2921000"/>
            <a:ext cx="546946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04000" y="2599267"/>
            <a:ext cx="3759200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58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742460"/>
      </p:ext>
    </p:extLst>
  </p:cSld>
  <p:clrMapOvr>
    <a:masterClrMapping/>
  </p:clrMapOvr>
  <p:transition spd="slow" advTm="20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2770" name="Picture 6" descr="hoi n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65" y="193184"/>
            <a:ext cx="7877577" cy="5035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670737" y="5586360"/>
            <a:ext cx="2846231" cy="73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SG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SG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5" descr="k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85" y="263719"/>
            <a:ext cx="8706117" cy="5106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89419" y="5728028"/>
            <a:ext cx="4584879" cy="73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SG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SG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SG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2" name="Picture 6" descr="k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8" y="206062"/>
            <a:ext cx="9955368" cy="5357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33363" y="5863107"/>
            <a:ext cx="2550017" cy="6954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SG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SG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70456"/>
            <a:ext cx="6299200" cy="6246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283200" y="450760"/>
            <a:ext cx="6578242" cy="54978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729709"/>
      </p:ext>
    </p:extLst>
  </p:cSld>
  <p:clrMapOvr>
    <a:masterClrMapping/>
  </p:clrMapOvr>
  <p:transition spd="slow" advTm="9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2334"/>
            <a:ext cx="5588001" cy="3395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575376"/>
            <a:ext cx="5588000" cy="3147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2334"/>
            <a:ext cx="6096000" cy="3693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593206"/>
            <a:ext cx="6096000" cy="3129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70D16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58420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471847"/>
      </p:ext>
    </p:extLst>
  </p:cSld>
  <p:clrMapOvr>
    <a:masterClrMapping/>
  </p:clrMapOvr>
  <p:transition spd="slow" advTm="24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6866" name="Picture 2" descr="news_365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636" y="244699"/>
            <a:ext cx="9144000" cy="6427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657600" y="6096001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03613" y="6092825"/>
            <a:ext cx="556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</a:rPr>
              <a:t>BẢO VỆ MÔI TRƯỜNG</a:t>
            </a:r>
            <a:endParaRPr lang="en-US" sz="32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76"/>
            <a:ext cx="12192000" cy="684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171" name="TextBox 13"/>
          <p:cNvSpPr txBox="1">
            <a:spLocks noChangeArrowheads="1"/>
          </p:cNvSpPr>
          <p:nvPr/>
        </p:nvSpPr>
        <p:spPr bwMode="auto">
          <a:xfrm>
            <a:off x="1803043" y="2530275"/>
            <a:ext cx="8382000" cy="144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  <a:r>
              <a:rPr lang="vi-VN" alt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HỞI ĐỘNG</a:t>
            </a:r>
            <a:endParaRPr lang="vi-V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6580507"/>
      </p:ext>
    </p:extLst>
  </p:cSld>
  <p:clrMapOvr>
    <a:masterClrMapping/>
  </p:clrMapOvr>
  <p:transition spd="slow">
    <p:circl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12" descr="khauhi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5" y="231820"/>
            <a:ext cx="5496530" cy="6465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Imag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1820"/>
            <a:ext cx="5469228" cy="6465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1105124" y="214671"/>
            <a:ext cx="1015101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Khói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bụi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vi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khuẩn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hưởng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sức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khoẻ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53791" y="2060687"/>
            <a:ext cx="1102431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800" b="1" dirty="0" err="1">
                <a:latin typeface="Times New Roman" panose="02020603050405020304" pitchFamily="18" charset="0"/>
              </a:rPr>
              <a:t>Rất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nhiều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đang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càng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tăng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lượng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khí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các-bô-níc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mất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cân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bằng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thành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phần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không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khí</a:t>
            </a:r>
            <a:r>
              <a:rPr lang="en-US" sz="4800" b="1" dirty="0"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nghiêm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cuộc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sống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631951" y="115889"/>
            <a:ext cx="8856663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bầu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Nitơ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chiếm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khoảng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78%.</a:t>
            </a:r>
          </a:p>
          <a:p>
            <a:pPr eaLnBrk="1" hangingPunct="1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- Ô-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xy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chiếm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khoảng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21%. </a:t>
            </a:r>
          </a:p>
          <a:p>
            <a:pPr eaLnBrk="1" hangingPunct="1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chiếm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tới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99%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nhưng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vai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hòa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hậu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Trái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thuộc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1%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703388" y="1"/>
            <a:ext cx="8964612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gồm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endParaRPr lang="en-US" sz="7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-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Đioxit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cacbon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(CO</a:t>
            </a:r>
            <a:r>
              <a:rPr lang="en-US" sz="60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-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Mêtan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(CH</a:t>
            </a:r>
            <a:r>
              <a:rPr lang="en-US" sz="60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-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Nitơ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oxit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(N2O). 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-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Ôzôn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halocacbon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824248" y="579549"/>
            <a:ext cx="1016572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900" b="1" dirty="0" err="1">
                <a:latin typeface="Times New Roman" panose="02020603050405020304" pitchFamily="18" charset="0"/>
              </a:rPr>
              <a:t>Các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khí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nh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kính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có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thể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phát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sinh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từ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tự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nhiên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v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từ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hoạt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động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sản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xuất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công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nghiệp</a:t>
            </a:r>
            <a:r>
              <a:rPr lang="en-US" sz="4900" b="1" dirty="0">
                <a:latin typeface="Times New Roman" panose="02020603050405020304" pitchFamily="18" charset="0"/>
              </a:rPr>
              <a:t>. </a:t>
            </a:r>
            <a:r>
              <a:rPr lang="en-US" sz="4900" b="1" dirty="0" err="1">
                <a:latin typeface="Times New Roman" panose="02020603050405020304" pitchFamily="18" charset="0"/>
              </a:rPr>
              <a:t>Vì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vậy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trong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hoạt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động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sống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v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sản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xuất</a:t>
            </a:r>
            <a:r>
              <a:rPr lang="en-US" sz="4900" b="1" dirty="0">
                <a:latin typeface="Times New Roman" panose="02020603050405020304" pitchFamily="18" charset="0"/>
              </a:rPr>
              <a:t>, </a:t>
            </a:r>
            <a:r>
              <a:rPr lang="en-US" sz="4900" b="1" dirty="0" err="1">
                <a:latin typeface="Times New Roman" panose="02020603050405020304" pitchFamily="18" charset="0"/>
              </a:rPr>
              <a:t>mỗi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người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chúng</a:t>
            </a:r>
            <a:r>
              <a:rPr lang="en-US" sz="4900" b="1" dirty="0">
                <a:latin typeface="Times New Roman" panose="02020603050405020304" pitchFamily="18" charset="0"/>
              </a:rPr>
              <a:t> ta </a:t>
            </a:r>
            <a:r>
              <a:rPr lang="en-US" sz="4900" b="1" dirty="0" err="1">
                <a:latin typeface="Times New Roman" panose="02020603050405020304" pitchFamily="18" charset="0"/>
              </a:rPr>
              <a:t>cần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hạn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sự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phát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sinh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của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nguồn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khí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thải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n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900" b="1" dirty="0" err="1">
                <a:latin typeface="Times New Roman" panose="02020603050405020304" pitchFamily="18" charset="0"/>
              </a:rPr>
              <a:t>y</a:t>
            </a:r>
            <a:r>
              <a:rPr lang="en-US" sz="4900" b="1" dirty="0">
                <a:latin typeface="Times New Roman" panose="02020603050405020304" pitchFamily="18" charset="0"/>
              </a:rPr>
              <a:t>, </a:t>
            </a:r>
            <a:r>
              <a:rPr lang="en-US" sz="4900" b="1" dirty="0" err="1">
                <a:latin typeface="Times New Roman" panose="02020603050405020304" pitchFamily="18" charset="0"/>
              </a:rPr>
              <a:t>để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hạn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chế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sự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tăng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nhiệt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độ</a:t>
            </a:r>
            <a:r>
              <a:rPr lang="en-US" sz="4900" b="1" dirty="0">
                <a:latin typeface="Times New Roman" panose="02020603050405020304" pitchFamily="18" charset="0"/>
              </a:rPr>
              <a:t>, </a:t>
            </a:r>
            <a:r>
              <a:rPr lang="en-US" sz="4900" b="1" dirty="0" err="1">
                <a:latin typeface="Times New Roman" panose="02020603050405020304" pitchFamily="18" charset="0"/>
              </a:rPr>
              <a:t>nóng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lên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của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Trái</a:t>
            </a:r>
            <a:r>
              <a:rPr lang="en-US" sz="4900" b="1" dirty="0">
                <a:latin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</a:rPr>
              <a:t>Đất</a:t>
            </a:r>
            <a:r>
              <a:rPr lang="en-US" sz="4900" b="1" dirty="0">
                <a:latin typeface="Times New Roman" panose="02020603050405020304" pitchFamily="18" charset="0"/>
              </a:rPr>
              <a:t>.</a:t>
            </a:r>
            <a:endParaRPr lang="en-US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14518" y="163553"/>
            <a:ext cx="331372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70075" y="1350149"/>
            <a:ext cx="8474075" cy="156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gồm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ô-xi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ni-tơ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71978" y="2976523"/>
            <a:ext cx="10148552" cy="2584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 err="1">
                <a:latin typeface="Times New Roman" panose="02020603050405020304" pitchFamily="18" charset="0"/>
              </a:rPr>
              <a:t>Ngo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5400" b="1" dirty="0" err="1">
                <a:latin typeface="Times New Roman" panose="02020603050405020304" pitchFamily="18" charset="0"/>
              </a:rPr>
              <a:t>i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ra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còn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chứa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khí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các-bô-níc</a:t>
            </a:r>
            <a:r>
              <a:rPr lang="en-US" sz="5400" b="1" dirty="0">
                <a:latin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</a:rPr>
              <a:t>hơi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nước</a:t>
            </a:r>
            <a:r>
              <a:rPr lang="en-US" sz="5400" b="1" dirty="0">
                <a:latin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</a:rPr>
              <a:t>bụi</a:t>
            </a:r>
            <a:r>
              <a:rPr lang="en-US" sz="5400" b="1" dirty="0">
                <a:latin typeface="Times New Roman" panose="02020603050405020304" pitchFamily="18" charset="0"/>
              </a:rPr>
              <a:t>, vi </a:t>
            </a:r>
            <a:r>
              <a:rPr lang="en-US" sz="5400" b="1" dirty="0" err="1">
                <a:latin typeface="Times New Roman" panose="02020603050405020304" pitchFamily="18" charset="0"/>
              </a:rPr>
              <a:t>khuẩn</a:t>
            </a:r>
            <a:r>
              <a:rPr lang="en-US" sz="5400" b="1" dirty="0">
                <a:latin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</a:rPr>
              <a:t>tiếng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ồn</a:t>
            </a:r>
            <a:r>
              <a:rPr lang="en-US" sz="5400" b="1" dirty="0">
                <a:latin typeface="Times New Roman" panose="02020603050405020304" pitchFamily="18" charset="0"/>
              </a:rPr>
              <a:t>,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940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010" name="Picture 7" descr="S128x128P_3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3" y="3733800"/>
            <a:ext cx="9080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10" descr="SS128x128P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4" y="5162551"/>
            <a:ext cx="10953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 descr="S128x128P_8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47" y="-17462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55245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zh-CN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8293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zh-CN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62103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zh-CN"/>
          </a:p>
        </p:txBody>
      </p:sp>
      <p:sp>
        <p:nvSpPr>
          <p:cNvPr id="43016" name="WordArt 5"/>
          <p:cNvSpPr>
            <a:spLocks noChangeArrowheads="1" noChangeShapeType="1" noTextEdit="1"/>
          </p:cNvSpPr>
          <p:nvPr/>
        </p:nvSpPr>
        <p:spPr bwMode="auto">
          <a:xfrm>
            <a:off x="2414588" y="2137569"/>
            <a:ext cx="7777163" cy="187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40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“Ai nhanh, ai đúng”</a:t>
            </a:r>
            <a:endParaRPr lang="en-SG" sz="40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38765" y="728259"/>
            <a:ext cx="11114468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gồm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</a:pPr>
            <a:r>
              <a:rPr lang="en-US" sz="5400" b="1" dirty="0">
                <a:latin typeface="Times New Roman" panose="02020603050405020304" pitchFamily="18" charset="0"/>
              </a:rPr>
              <a:t>a. Ni-</a:t>
            </a:r>
            <a:r>
              <a:rPr lang="en-US" sz="5400" b="1" dirty="0" err="1">
                <a:latin typeface="Times New Roman" panose="02020603050405020304" pitchFamily="18" charset="0"/>
              </a:rPr>
              <a:t>tơ</a:t>
            </a:r>
            <a:r>
              <a:rPr lang="en-US" sz="5400" b="1" dirty="0">
                <a:latin typeface="Times New Roman" panose="02020603050405020304" pitchFamily="18" charset="0"/>
              </a:rPr>
              <a:t>, ô-xi, </a:t>
            </a:r>
            <a:r>
              <a:rPr lang="en-US" sz="5400" b="1" dirty="0" err="1">
                <a:latin typeface="Times New Roman" panose="02020603050405020304" pitchFamily="18" charset="0"/>
              </a:rPr>
              <a:t>hơi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nước</a:t>
            </a:r>
            <a:r>
              <a:rPr lang="en-US" sz="5400" b="1" dirty="0">
                <a:latin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</a:rPr>
              <a:t>các-bô-níc</a:t>
            </a:r>
            <a:r>
              <a:rPr lang="en-US" sz="5400" b="1" dirty="0">
                <a:latin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</a:rPr>
              <a:t>bụi</a:t>
            </a:r>
            <a:r>
              <a:rPr lang="en-US" sz="5400" b="1" dirty="0">
                <a:latin typeface="Times New Roman" panose="02020603050405020304" pitchFamily="18" charset="0"/>
              </a:rPr>
              <a:t>, vi </a:t>
            </a:r>
            <a:r>
              <a:rPr lang="en-US" sz="5400" b="1" dirty="0" err="1">
                <a:latin typeface="Times New Roman" panose="02020603050405020304" pitchFamily="18" charset="0"/>
              </a:rPr>
              <a:t>khuẩn</a:t>
            </a:r>
            <a:r>
              <a:rPr lang="en-US" sz="5400" b="1" dirty="0">
                <a:latin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50000"/>
              </a:spcBef>
            </a:pPr>
            <a:r>
              <a:rPr lang="en-US" sz="5400" b="1" dirty="0">
                <a:latin typeface="Times New Roman" panose="02020603050405020304" pitchFamily="18" charset="0"/>
              </a:rPr>
              <a:t>b.  Ni-</a:t>
            </a:r>
            <a:r>
              <a:rPr lang="en-US" sz="5400" b="1" dirty="0" err="1">
                <a:latin typeface="Times New Roman" panose="02020603050405020304" pitchFamily="18" charset="0"/>
              </a:rPr>
              <a:t>tơ</a:t>
            </a:r>
            <a:r>
              <a:rPr lang="en-US" sz="5400" b="1" dirty="0">
                <a:latin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</a:rPr>
              <a:t>hơi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nước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</a:rPr>
              <a:t> ô-xi.</a:t>
            </a:r>
          </a:p>
          <a:p>
            <a:pPr algn="just">
              <a:spcBef>
                <a:spcPct val="50000"/>
              </a:spcBef>
            </a:pPr>
            <a:r>
              <a:rPr lang="en-US" sz="5400" b="1" dirty="0">
                <a:latin typeface="Times New Roman" panose="02020603050405020304" pitchFamily="18" charset="0"/>
              </a:rPr>
              <a:t>c. </a:t>
            </a:r>
            <a:r>
              <a:rPr lang="en-US" sz="5400" b="1" dirty="0" err="1">
                <a:latin typeface="Times New Roman" panose="02020603050405020304" pitchFamily="18" charset="0"/>
              </a:rPr>
              <a:t>Các-bô-níc</a:t>
            </a:r>
            <a:r>
              <a:rPr lang="en-US" sz="5400" b="1" dirty="0">
                <a:latin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</a:rPr>
              <a:t>bụi</a:t>
            </a:r>
            <a:r>
              <a:rPr lang="en-US" sz="5400" b="1" dirty="0">
                <a:latin typeface="Times New Roman" panose="02020603050405020304" pitchFamily="18" charset="0"/>
              </a:rPr>
              <a:t>, vi </a:t>
            </a:r>
            <a:r>
              <a:rPr lang="en-US" sz="5400" b="1" dirty="0" err="1">
                <a:latin typeface="Times New Roman" panose="02020603050405020304" pitchFamily="18" charset="0"/>
              </a:rPr>
              <a:t>khuẩn</a:t>
            </a:r>
            <a:r>
              <a:rPr lang="en-US" sz="5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" name="Oval 571"/>
          <p:cNvSpPr>
            <a:spLocks noChangeArrowheads="1"/>
          </p:cNvSpPr>
          <p:nvPr/>
        </p:nvSpPr>
        <p:spPr bwMode="auto">
          <a:xfrm>
            <a:off x="412124" y="2073499"/>
            <a:ext cx="812441" cy="6772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8461" tIns="49231" rIns="98461" bIns="4923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847850" y="495300"/>
            <a:ext cx="81534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</a:pPr>
            <a:r>
              <a:rPr lang="en-US" sz="5400" b="1" dirty="0">
                <a:latin typeface="Times New Roman" panose="02020603050405020304" pitchFamily="18" charset="0"/>
              </a:rPr>
              <a:t>a. Ni-</a:t>
            </a:r>
            <a:r>
              <a:rPr lang="en-US" sz="5400" b="1" dirty="0" err="1">
                <a:latin typeface="Times New Roman" panose="02020603050405020304" pitchFamily="18" charset="0"/>
              </a:rPr>
              <a:t>tơ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khí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các-bô-níc</a:t>
            </a:r>
            <a:endParaRPr lang="en-US" sz="5400" b="1" dirty="0"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5400" b="1" dirty="0">
                <a:latin typeface="Times New Roman" panose="02020603050405020304" pitchFamily="18" charset="0"/>
              </a:rPr>
              <a:t>b. Ni-</a:t>
            </a:r>
            <a:r>
              <a:rPr lang="en-US" sz="5400" b="1" dirty="0" err="1">
                <a:latin typeface="Times New Roman" panose="02020603050405020304" pitchFamily="18" charset="0"/>
              </a:rPr>
              <a:t>tơ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</a:rPr>
              <a:t> ô-xi</a:t>
            </a:r>
          </a:p>
          <a:p>
            <a:pPr algn="just">
              <a:spcBef>
                <a:spcPct val="50000"/>
              </a:spcBef>
            </a:pPr>
            <a:r>
              <a:rPr lang="en-US" sz="5400" b="1" dirty="0">
                <a:latin typeface="Times New Roman" panose="02020603050405020304" pitchFamily="18" charset="0"/>
              </a:rPr>
              <a:t>c. Ô-xi </a:t>
            </a:r>
            <a:r>
              <a:rPr lang="en-US" sz="5400" b="1" dirty="0" err="1">
                <a:latin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hơi</a:t>
            </a:r>
            <a:r>
              <a:rPr lang="en-US" sz="5400" b="1" dirty="0"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</a:rPr>
              <a:t>nước</a:t>
            </a:r>
            <a:endParaRPr lang="en-US" sz="5400" b="1" dirty="0">
              <a:latin typeface="Times New Roman" panose="02020603050405020304" pitchFamily="18" charset="0"/>
            </a:endParaRPr>
          </a:p>
        </p:txBody>
      </p:sp>
      <p:sp>
        <p:nvSpPr>
          <p:cNvPr id="21" name="Oval 571"/>
          <p:cNvSpPr>
            <a:spLocks noChangeArrowheads="1"/>
          </p:cNvSpPr>
          <p:nvPr/>
        </p:nvSpPr>
        <p:spPr bwMode="auto">
          <a:xfrm>
            <a:off x="1635618" y="3825025"/>
            <a:ext cx="1004396" cy="85649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8461" tIns="49231" rIns="98461" bIns="4923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55599" y="135791"/>
            <a:ext cx="11645900" cy="65864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giảm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bớt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lượng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3600" b="1" i="1" dirty="0">
                <a:latin typeface="Times New Roman" pitchFamily="18" charset="0"/>
              </a:rPr>
              <a:t>a.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ở.</a:t>
            </a:r>
          </a:p>
          <a:p>
            <a:endParaRPr lang="en-US" sz="3600" b="1" i="1" dirty="0">
              <a:latin typeface="Times New Roman" pitchFamily="18" charset="0"/>
            </a:endParaRPr>
          </a:p>
          <a:p>
            <a:pPr marL="742950" indent="-742950">
              <a:buAutoNum type="alphaLcPeriod" startAt="2"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/>
            <a:endParaRPr lang="en-US" sz="3600" b="1" i="1" dirty="0">
              <a:latin typeface="Times New Roman" pitchFamily="18" charset="0"/>
            </a:endParaRPr>
          </a:p>
          <a:p>
            <a:r>
              <a:rPr lang="en-US" sz="3600" b="1" i="1" dirty="0">
                <a:latin typeface="Times New Roman" pitchFamily="18" charset="0"/>
              </a:rPr>
              <a:t> c.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chất ô nhiễm như khói, bụi,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/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355599" y="1613310"/>
            <a:ext cx="11480800" cy="18156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733" b="1" i="1" dirty="0">
                <a:latin typeface="Times New Roman" pitchFamily="18" charset="0"/>
              </a:rPr>
              <a:t>a.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nới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864244"/>
      </p:ext>
    </p:extLst>
  </p:cSld>
  <p:clrMapOvr>
    <a:masterClrMapping/>
  </p:clrMapOvr>
  <p:transition spd="slow" advTm="40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animBg="1"/>
      <p:bldP spid="1218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1992155" y="719653"/>
            <a:ext cx="74326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khí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chất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9756" y="862086"/>
            <a:ext cx="9877471" cy="46628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</a:rPr>
              <a:t>- </a:t>
            </a:r>
            <a:r>
              <a:rPr lang="vi-VN" altLang="en-US" sz="5400" b="1" dirty="0">
                <a:latin typeface="Times New Roman" panose="02020603050405020304" pitchFamily="18" charset="0"/>
              </a:rPr>
              <a:t>Kh</a:t>
            </a:r>
            <a:r>
              <a:rPr lang="en-US" altLang="en-US" sz="5400" b="1" dirty="0">
                <a:latin typeface="Times New Roman" panose="02020603050405020304" pitchFamily="18" charset="0"/>
              </a:rPr>
              <a:t>ô</a:t>
            </a:r>
            <a:r>
              <a:rPr lang="vi-VN" altLang="en-US" sz="5400" b="1" dirty="0">
                <a:latin typeface="Times New Roman" panose="02020603050405020304" pitchFamily="18" charset="0"/>
              </a:rPr>
              <a:t>ng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trong</a:t>
            </a:r>
            <a:r>
              <a:rPr lang="vi-VN" altLang="en-US" sz="5400" b="1" dirty="0">
                <a:latin typeface="Times New Roman" panose="02020603050405020304" pitchFamily="18" charset="0"/>
              </a:rPr>
              <a:t> suốt không </a:t>
            </a:r>
            <a:r>
              <a:rPr lang="vi-VN" altLang="en-US" sz="5400" b="1" dirty="0" smtClean="0">
                <a:latin typeface="Times New Roman" panose="02020603050405020304" pitchFamily="18" charset="0"/>
              </a:rPr>
              <a:t>m</a:t>
            </a:r>
            <a:r>
              <a:rPr lang="vi-VN" alt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5400" b="1" dirty="0" smtClean="0">
                <a:latin typeface="Times New Roman" panose="02020603050405020304" pitchFamily="18" charset="0"/>
              </a:rPr>
              <a:t>u</a:t>
            </a:r>
            <a:r>
              <a:rPr lang="en-SG" altLang="en-US" sz="5400" b="1" dirty="0" smtClean="0">
                <a:latin typeface="Times New Roman" panose="02020603050405020304" pitchFamily="18" charset="0"/>
              </a:rPr>
              <a:t>,</a:t>
            </a:r>
            <a:r>
              <a:rPr lang="vi-VN" altLang="en-US" sz="54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latin typeface="Times New Roman" panose="02020603050405020304" pitchFamily="18" charset="0"/>
              </a:rPr>
              <a:t>không </a:t>
            </a:r>
            <a:r>
              <a:rPr lang="vi-VN" altLang="en-US" sz="5400" b="1" dirty="0" smtClean="0">
                <a:latin typeface="Times New Roman" panose="02020603050405020304" pitchFamily="18" charset="0"/>
              </a:rPr>
              <a:t>mùi</a:t>
            </a:r>
            <a:r>
              <a:rPr lang="en-SG" altLang="en-US" sz="5400" b="1" dirty="0" smtClean="0">
                <a:latin typeface="Times New Roman" panose="02020603050405020304" pitchFamily="18" charset="0"/>
              </a:rPr>
              <a:t>,</a:t>
            </a:r>
            <a:r>
              <a:rPr lang="vi-VN" altLang="en-US" sz="54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latin typeface="Times New Roman" panose="02020603050405020304" pitchFamily="18" charset="0"/>
              </a:rPr>
              <a:t>không </a:t>
            </a:r>
            <a:r>
              <a:rPr lang="vi-VN" altLang="en-US" sz="5400" b="1" dirty="0" smtClean="0">
                <a:latin typeface="Times New Roman" panose="02020603050405020304" pitchFamily="18" charset="0"/>
              </a:rPr>
              <a:t>vị</a:t>
            </a:r>
            <a:r>
              <a:rPr lang="en-SG" altLang="en-US" sz="5400" b="1" dirty="0" smtClean="0">
                <a:latin typeface="Times New Roman" panose="02020603050405020304" pitchFamily="18" charset="0"/>
              </a:rPr>
              <a:t>,</a:t>
            </a:r>
            <a:r>
              <a:rPr lang="vi-VN" altLang="en-US" sz="54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latin typeface="Times New Roman" panose="02020603050405020304" pitchFamily="18" charset="0"/>
              </a:rPr>
              <a:t>không có hình dạng nhất định</a:t>
            </a:r>
            <a:r>
              <a:rPr lang="en-US" altLang="en-US" sz="5400" b="1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</a:rPr>
              <a:t>-K</a:t>
            </a:r>
            <a:r>
              <a:rPr lang="vi-VN" altLang="en-US" sz="5400" b="1" dirty="0">
                <a:latin typeface="Times New Roman" panose="02020603050405020304" pitchFamily="18" charset="0"/>
              </a:rPr>
              <a:t>hông khí có thể nén lại hoặc giãn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ra.</a:t>
            </a:r>
            <a:endParaRPr lang="en-US" altLang="en-US" sz="5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" b="100000" l="10000" r="989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563" y="694654"/>
            <a:ext cx="3844198" cy="480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938"/>
            <a:ext cx="1216342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61938" y="1066800"/>
            <a:ext cx="11668125" cy="37763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4788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Dặn</a:t>
            </a:r>
            <a:r>
              <a:rPr lang="en-US" altLang="en-US" sz="4788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dò</a:t>
            </a:r>
            <a:endParaRPr lang="en-US" altLang="en-US" sz="4788" b="1" dirty="0"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- Ở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xem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66,67. </a:t>
            </a:r>
            <a:endParaRPr lang="en-US" altLang="en-US" sz="4788" b="1" dirty="0">
              <a:solidFill>
                <a:srgbClr val="0000FF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Xem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33-34: </a:t>
            </a:r>
            <a:r>
              <a:rPr lang="en-US" altLang="en-US" sz="4788" b="1" dirty="0" err="1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kiểm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tra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kì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4788" b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788" b="1" dirty="0" smtClean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68.</a:t>
            </a:r>
            <a:endParaRPr lang="en-US" altLang="en-US" sz="4788" b="1" dirty="0">
              <a:solidFill>
                <a:srgbClr val="0000FF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4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gtbrd013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3175"/>
            <a:ext cx="12395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Subtitle 2"/>
          <p:cNvSpPr txBox="1">
            <a:spLocks/>
          </p:cNvSpPr>
          <p:nvPr/>
        </p:nvSpPr>
        <p:spPr bwMode="auto">
          <a:xfrm>
            <a:off x="1878013" y="1520825"/>
            <a:ext cx="86042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9" tIns="54409" rIns="108819" bIns="5440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59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</a:p>
          <a:p>
            <a:pPr eaLnBrk="1" hangingPunct="1">
              <a:buFontTx/>
              <a:buNone/>
            </a:pPr>
            <a:r>
              <a:rPr lang="en-US" altLang="en-US" sz="59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chăm ngoan, </a:t>
            </a:r>
          </a:p>
          <a:p>
            <a:pPr eaLnBrk="1" hangingPunct="1">
              <a:buFontTx/>
              <a:buNone/>
            </a:pPr>
            <a:r>
              <a:rPr lang="en-US" altLang="en-US" sz="59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học tốt!</a:t>
            </a:r>
          </a:p>
        </p:txBody>
      </p:sp>
    </p:spTree>
    <p:extLst>
      <p:ext uri="{BB962C8B-B14F-4D97-AF65-F5344CB8AC3E}">
        <p14:creationId xmlns:p14="http://schemas.microsoft.com/office/powerpoint/2010/main" val="37555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2141271" y="382096"/>
            <a:ext cx="85693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chất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khí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đời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hằng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y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300766" y="382096"/>
            <a:ext cx="9409830" cy="3416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í dụ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ứng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một số tính chất của không khí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bơm bóng </a:t>
            </a:r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bay</a:t>
            </a:r>
            <a:r>
              <a:rPr lang="en-SG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bơm xe </a:t>
            </a:r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đạp</a:t>
            </a:r>
            <a:r>
              <a:rPr lang="en-SG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bơm xe máy, </a:t>
            </a:r>
            <a:r>
              <a:rPr lang="en-SG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ô tô</a:t>
            </a:r>
            <a:r>
              <a:rPr lang="en-SG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bơm phao </a:t>
            </a:r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bơi 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 descr="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0" descr="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4" y="5638800"/>
            <a:ext cx="915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4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92688"/>
            <a:ext cx="28194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WordArt 8"/>
          <p:cNvSpPr>
            <a:spLocks noChangeArrowheads="1" noChangeShapeType="1" noTextEdit="1"/>
          </p:cNvSpPr>
          <p:nvPr/>
        </p:nvSpPr>
        <p:spPr bwMode="auto">
          <a:xfrm>
            <a:off x="3580607" y="1351756"/>
            <a:ext cx="5105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SG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  <p:pic>
        <p:nvPicPr>
          <p:cNvPr id="10246" name="Picture 12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6" y="218941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WordArt 11"/>
          <p:cNvSpPr>
            <a:spLocks noTextEdit="1"/>
          </p:cNvSpPr>
          <p:nvPr/>
        </p:nvSpPr>
        <p:spPr bwMode="auto">
          <a:xfrm>
            <a:off x="2056607" y="2951956"/>
            <a:ext cx="8153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32: </a:t>
            </a:r>
            <a:r>
              <a:rPr lang="en-SG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SG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SG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48" name="Picture 14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007" y="218941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4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5300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58852" y="171707"/>
            <a:ext cx="8809149" cy="10228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S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S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S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SG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S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SG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S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SG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389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203199" y="152400"/>
            <a:ext cx="1126431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03200" y="867193"/>
            <a:ext cx="11684000" cy="18156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733" dirty="0">
                <a:latin typeface="Times New Roman" pitchFamily="18" charset="0"/>
              </a:rPr>
              <a:t>       </a:t>
            </a:r>
            <a:r>
              <a:rPr lang="en-US" sz="3733" b="1" dirty="0" err="1">
                <a:latin typeface="Times New Roman" pitchFamily="18" charset="0"/>
              </a:rPr>
              <a:t>Đốt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cháy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một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cây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nến</a:t>
            </a:r>
            <a:r>
              <a:rPr lang="en-US" sz="3733" b="1" dirty="0">
                <a:latin typeface="Times New Roman" pitchFamily="18" charset="0"/>
              </a:rPr>
              <a:t>, </a:t>
            </a:r>
            <a:r>
              <a:rPr lang="en-US" sz="3733" b="1" dirty="0" err="1">
                <a:latin typeface="Times New Roman" pitchFamily="18" charset="0"/>
              </a:rPr>
              <a:t>gắn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vào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một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đĩa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thủy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tinh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rồi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rót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nước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vào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đĩa</a:t>
            </a:r>
            <a:r>
              <a:rPr lang="en-US" sz="3733" b="1" dirty="0">
                <a:latin typeface="Times New Roman" pitchFamily="18" charset="0"/>
              </a:rPr>
              <a:t>. </a:t>
            </a:r>
            <a:r>
              <a:rPr lang="en-US" sz="3733" b="1" dirty="0" err="1">
                <a:latin typeface="Times New Roman" pitchFamily="18" charset="0"/>
              </a:rPr>
              <a:t>Lấy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một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lọ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thủy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tinh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úp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lên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cây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nến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đang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cháy</a:t>
            </a:r>
            <a:r>
              <a:rPr lang="en-US" sz="3733" b="1" dirty="0">
                <a:latin typeface="Times New Roman" pitchFamily="18" charset="0"/>
              </a:rPr>
              <a:t> (</a:t>
            </a:r>
            <a:r>
              <a:rPr lang="en-US" sz="3733" b="1" dirty="0" err="1">
                <a:latin typeface="Times New Roman" pitchFamily="18" charset="0"/>
              </a:rPr>
              <a:t>mô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tả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hiện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tượng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xảy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ra</a:t>
            </a:r>
            <a:r>
              <a:rPr lang="en-US" sz="3733" b="1" dirty="0">
                <a:latin typeface="Times New Roman" pitchFamily="18" charset="0"/>
              </a:rPr>
              <a:t>)</a:t>
            </a:r>
          </a:p>
        </p:txBody>
      </p:sp>
      <p:pic>
        <p:nvPicPr>
          <p:cNvPr id="4100" name="Picture 8" descr="scan02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4" y="2682883"/>
            <a:ext cx="10743029" cy="4001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90647"/>
      </p:ext>
    </p:extLst>
  </p:cSld>
  <p:clrMapOvr>
    <a:masterClrMapping/>
  </p:clrMapOvr>
  <p:transition spd="slow" advTm="20102">
    <p:blinds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nimBg="1"/>
      <p:bldP spid="737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09600" y="5334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en-US" sz="2667" b="1">
                <a:solidFill>
                  <a:srgbClr val="0000FF"/>
                </a:solidFill>
                <a:latin typeface="Times New Roman" pitchFamily="18" charset="0"/>
              </a:rPr>
              <a:t>Nêu các hiện tượng xảy ra trong thí nghiệm?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711200" y="18288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189" indent="-457189">
              <a:spcBef>
                <a:spcPct val="20000"/>
              </a:spcBef>
              <a:buFont typeface="Wingdings" pitchFamily="2" charset="2"/>
              <a:buChar char="Ä"/>
            </a:pPr>
            <a:r>
              <a:rPr lang="en-US" sz="2667" b="1">
                <a:solidFill>
                  <a:srgbClr val="FF0066"/>
                </a:solidFill>
                <a:latin typeface="Times New Roman" pitchFamily="18" charset="0"/>
              </a:rPr>
              <a:t>Ban đầu ngọn nến cháy to, sau khi úp cốc thủy tinh lên một lúc thì ngọn nến nhỏ dần và tắt đi.</a:t>
            </a:r>
          </a:p>
          <a:p>
            <a:pPr marL="457189" indent="-457189">
              <a:spcBef>
                <a:spcPct val="20000"/>
              </a:spcBef>
              <a:buFont typeface="Wingdings" pitchFamily="2" charset="2"/>
              <a:buChar char="Ä"/>
            </a:pPr>
            <a:r>
              <a:rPr lang="en-US" sz="2667" b="1">
                <a:solidFill>
                  <a:srgbClr val="FF0066"/>
                </a:solidFill>
                <a:latin typeface="Times New Roman" pitchFamily="18" charset="0"/>
              </a:rPr>
              <a:t>Nước trong đĩa tràn vào trong cốc thủy tinh.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016000" y="1600201"/>
            <a:ext cx="10363200" cy="91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667" b="1" u="sng">
                <a:solidFill>
                  <a:srgbClr val="0000FF"/>
                </a:solidFill>
                <a:latin typeface="Times New Roman" pitchFamily="18" charset="0"/>
              </a:rPr>
              <a:t>Thảo luận nhóm 4</a:t>
            </a:r>
            <a:r>
              <a:rPr lang="en-US" sz="2667" b="1">
                <a:solidFill>
                  <a:srgbClr val="0000FF"/>
                </a:solidFill>
                <a:latin typeface="Times New Roman" pitchFamily="18" charset="0"/>
              </a:rPr>
              <a:t>: Trả lời các câu hỏi trong phiếu học tập để giải thích các hiện tượng xảy ra.</a:t>
            </a:r>
          </a:p>
        </p:txBody>
      </p:sp>
      <p:sp>
        <p:nvSpPr>
          <p:cNvPr id="5125" name="Text Box 19"/>
          <p:cNvSpPr txBox="1">
            <a:spLocks noChangeArrowheads="1"/>
          </p:cNvSpPr>
          <p:nvPr/>
        </p:nvSpPr>
        <p:spPr bwMode="auto">
          <a:xfrm>
            <a:off x="5363634" y="2550584"/>
            <a:ext cx="184731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sz="2667" b="1"/>
          </a:p>
        </p:txBody>
      </p:sp>
      <p:pic>
        <p:nvPicPr>
          <p:cNvPr id="5126" name="Picture 35" descr="CLOUDB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9023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826879"/>
              </p:ext>
            </p:extLst>
          </p:nvPr>
        </p:nvGraphicFramePr>
        <p:xfrm>
          <a:off x="277285" y="211946"/>
          <a:ext cx="11711515" cy="6462182"/>
        </p:xfrm>
        <a:graphic>
          <a:graphicData uri="http://schemas.openxmlformats.org/drawingml/2006/table">
            <a:tbl>
              <a:tblPr/>
              <a:tblGrid>
                <a:gridCol w="5774320"/>
                <a:gridCol w="5937195"/>
              </a:tblGrid>
              <a:tr h="1170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1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82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18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38998" name="Text Box 54"/>
          <p:cNvSpPr txBox="1">
            <a:spLocks noChangeArrowheads="1"/>
          </p:cNvSpPr>
          <p:nvPr/>
        </p:nvSpPr>
        <p:spPr bwMode="auto">
          <a:xfrm>
            <a:off x="277285" y="371506"/>
            <a:ext cx="5731933" cy="153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defRPr/>
            </a:pPr>
            <a:r>
              <a:rPr lang="en-US" sz="2933" b="1" dirty="0"/>
              <a:t>1.  </a:t>
            </a:r>
            <a:r>
              <a:rPr lang="en-US" sz="2933" b="1" dirty="0" err="1"/>
              <a:t>Điều</a:t>
            </a:r>
            <a:r>
              <a:rPr lang="en-US" sz="2933" b="1" dirty="0"/>
              <a:t> </a:t>
            </a:r>
            <a:r>
              <a:rPr lang="en-US" sz="2933" b="1" dirty="0" err="1"/>
              <a:t>gì</a:t>
            </a:r>
            <a:r>
              <a:rPr lang="en-US" sz="2933" b="1" dirty="0"/>
              <a:t> </a:t>
            </a:r>
            <a:r>
              <a:rPr lang="en-US" sz="2933" b="1" dirty="0" err="1"/>
              <a:t>xảy</a:t>
            </a:r>
            <a:r>
              <a:rPr lang="en-US" sz="2933" b="1" dirty="0"/>
              <a:t> </a:t>
            </a:r>
            <a:r>
              <a:rPr lang="en-US" sz="2933" b="1" dirty="0" err="1"/>
              <a:t>ra</a:t>
            </a:r>
            <a:r>
              <a:rPr lang="en-US" sz="2933" b="1" dirty="0"/>
              <a:t> </a:t>
            </a:r>
            <a:r>
              <a:rPr lang="en-US" sz="2933" b="1" dirty="0" err="1"/>
              <a:t>khi</a:t>
            </a:r>
            <a:r>
              <a:rPr lang="en-US" sz="2933" b="1" dirty="0"/>
              <a:t> </a:t>
            </a:r>
            <a:r>
              <a:rPr lang="en-US" sz="2933" b="1" dirty="0" err="1"/>
              <a:t>úp</a:t>
            </a:r>
            <a:r>
              <a:rPr lang="en-US" sz="2933" b="1" dirty="0"/>
              <a:t> </a:t>
            </a:r>
            <a:r>
              <a:rPr lang="en-US" sz="2933" b="1" dirty="0" err="1"/>
              <a:t>cốc</a:t>
            </a:r>
            <a:r>
              <a:rPr lang="en-US" sz="2933" b="1" dirty="0"/>
              <a:t> </a:t>
            </a:r>
            <a:r>
              <a:rPr lang="en-US" sz="2933" b="1" dirty="0" err="1"/>
              <a:t>thủy</a:t>
            </a:r>
            <a:r>
              <a:rPr lang="en-US" sz="2933" b="1" dirty="0"/>
              <a:t> </a:t>
            </a:r>
            <a:r>
              <a:rPr lang="en-US" sz="2933" b="1" dirty="0" err="1"/>
              <a:t>tinh</a:t>
            </a:r>
            <a:r>
              <a:rPr lang="en-US" sz="2933" b="1" dirty="0"/>
              <a:t> </a:t>
            </a:r>
            <a:r>
              <a:rPr lang="en-US" sz="2933" b="1" dirty="0" err="1"/>
              <a:t>vào</a:t>
            </a:r>
            <a:r>
              <a:rPr lang="en-US" sz="2933" b="1" dirty="0"/>
              <a:t> </a:t>
            </a:r>
            <a:r>
              <a:rPr lang="en-US" sz="2933" b="1" dirty="0" err="1"/>
              <a:t>cây</a:t>
            </a:r>
            <a:r>
              <a:rPr lang="en-US" sz="2933" b="1" dirty="0"/>
              <a:t> </a:t>
            </a:r>
            <a:r>
              <a:rPr lang="en-US" sz="2933" b="1" dirty="0" err="1"/>
              <a:t>nến</a:t>
            </a:r>
            <a:r>
              <a:rPr lang="en-US" sz="2933" b="1" dirty="0"/>
              <a:t> </a:t>
            </a:r>
            <a:r>
              <a:rPr lang="en-US" sz="2933" b="1" dirty="0" err="1"/>
              <a:t>đang</a:t>
            </a:r>
            <a:r>
              <a:rPr lang="en-US" sz="2933" b="1" dirty="0"/>
              <a:t> </a:t>
            </a:r>
            <a:r>
              <a:rPr lang="en-US" sz="2933" b="1" dirty="0" err="1"/>
              <a:t>cháy</a:t>
            </a:r>
            <a:r>
              <a:rPr lang="en-US" sz="2933" b="1" dirty="0"/>
              <a:t>? </a:t>
            </a:r>
          </a:p>
          <a:p>
            <a:pPr eaLnBrk="1" hangingPunct="1">
              <a:spcBef>
                <a:spcPct val="20000"/>
              </a:spcBef>
              <a:buFontTx/>
              <a:buAutoNum type="arabicPeriod"/>
              <a:defRPr/>
            </a:pPr>
            <a:endParaRPr lang="en-US" sz="2933" b="1" dirty="0"/>
          </a:p>
        </p:txBody>
      </p:sp>
      <p:sp>
        <p:nvSpPr>
          <p:cNvPr id="5147" name="Text Box 57"/>
          <p:cNvSpPr txBox="1">
            <a:spLocks noChangeArrowheads="1"/>
          </p:cNvSpPr>
          <p:nvPr/>
        </p:nvSpPr>
        <p:spPr bwMode="auto">
          <a:xfrm>
            <a:off x="396876" y="1686033"/>
            <a:ext cx="52832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sz="3200" b="1" dirty="0">
                <a:latin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nến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tắt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trong</a:t>
            </a:r>
            <a:endParaRPr lang="en-US" sz="3200" b="1" dirty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sz="3200" b="1" dirty="0" err="1">
                <a:latin typeface="Times New Roman" pitchFamily="18" charset="0"/>
              </a:rPr>
              <a:t>đĩa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100234" y="594785"/>
            <a:ext cx="4514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401459" y="837749"/>
            <a:ext cx="491067" cy="2815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6" name="Right Arrow 15"/>
          <p:cNvSpPr/>
          <p:nvPr/>
        </p:nvSpPr>
        <p:spPr>
          <a:xfrm>
            <a:off x="5359400" y="5772756"/>
            <a:ext cx="491067" cy="28151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7" name="Right Arrow 16"/>
          <p:cNvSpPr/>
          <p:nvPr/>
        </p:nvSpPr>
        <p:spPr>
          <a:xfrm>
            <a:off x="5359400" y="3810000"/>
            <a:ext cx="491067" cy="2815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8" name="Right Arrow 17"/>
          <p:cNvSpPr/>
          <p:nvPr/>
        </p:nvSpPr>
        <p:spPr>
          <a:xfrm>
            <a:off x="5381625" y="2118144"/>
            <a:ext cx="493184" cy="28151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153" name="TextBox 3"/>
          <p:cNvSpPr txBox="1">
            <a:spLocks noChangeArrowheads="1"/>
          </p:cNvSpPr>
          <p:nvPr/>
        </p:nvSpPr>
        <p:spPr bwMode="auto">
          <a:xfrm>
            <a:off x="330200" y="3353255"/>
            <a:ext cx="52366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nến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tắt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cốc</a:t>
            </a:r>
            <a:r>
              <a:rPr lang="en-US" sz="3200" b="1" dirty="0">
                <a:latin typeface="Times New Roman" pitchFamily="18" charset="0"/>
              </a:rPr>
              <a:t>?</a:t>
            </a:r>
            <a:endParaRPr lang="en-US" sz="3200" b="1" dirty="0"/>
          </a:p>
          <a:p>
            <a:pPr eaLnBrk="1" hangingPunct="1"/>
            <a:endParaRPr lang="en-US" sz="3200" dirty="0"/>
          </a:p>
        </p:txBody>
      </p:sp>
      <p:sp>
        <p:nvSpPr>
          <p:cNvPr id="5154" name="TextBox 4"/>
          <p:cNvSpPr txBox="1">
            <a:spLocks noChangeArrowheads="1"/>
          </p:cNvSpPr>
          <p:nvPr/>
        </p:nvSpPr>
        <p:spPr bwMode="auto">
          <a:xfrm>
            <a:off x="501649" y="5117865"/>
            <a:ext cx="48196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Times New Roman" pitchFamily="18" charset="0"/>
              </a:rPr>
              <a:t>4. </a:t>
            </a:r>
            <a:r>
              <a:rPr lang="en-US" sz="3200" b="1" dirty="0" err="1">
                <a:latin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khí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còn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duy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cháy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</a:rPr>
              <a:t>? </a:t>
            </a:r>
            <a:r>
              <a:rPr lang="en-US" sz="3200" b="1" dirty="0" err="1">
                <a:latin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sao</a:t>
            </a:r>
            <a:r>
              <a:rPr lang="en-US" sz="3200" b="1" dirty="0" smtClean="0">
                <a:latin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9433" y="1640418"/>
            <a:ext cx="52175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nến tắt nước trong đĩa dâng vào cốc.</a:t>
            </a:r>
          </a:p>
          <a:p>
            <a:pPr eaLnBrk="1" hangingPunct="1"/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76399" y="3042244"/>
            <a:ext cx="637328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25633" y="5345709"/>
            <a:ext cx="59795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Arial" charset="0"/>
            </a:endParaRPr>
          </a:p>
          <a:p>
            <a:pPr eaLnBrk="1" hangingPunct="1"/>
            <a:endParaRPr lang="en-US" sz="32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951444"/>
      </p:ext>
    </p:extLst>
  </p:cSld>
  <p:clrMapOvr>
    <a:masterClrMapping/>
  </p:clrMapOvr>
  <p:transition spd="slow" advTm="40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6" grpId="0" animBg="1"/>
      <p:bldP spid="17" grpId="0" animBg="1"/>
      <p:bldP spid="18" grpId="0" animBg="1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7867" y="273312"/>
            <a:ext cx="1170093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4800" b="1" dirty="0">
                <a:latin typeface="Times New Roman" pitchFamily="18" charset="0"/>
              </a:rPr>
              <a:t>Qua </a:t>
            </a:r>
            <a:r>
              <a:rPr lang="en-US" sz="4800" b="1" dirty="0" err="1">
                <a:latin typeface="Times New Roman" pitchFamily="18" charset="0"/>
              </a:rPr>
              <a:t>thí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nghiệm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trên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không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khí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gồm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mấy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thành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phần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chính</a:t>
            </a:r>
            <a:r>
              <a:rPr lang="en-US" sz="4800" b="1" dirty="0">
                <a:latin typeface="Times New Roman" pitchFamily="18" charset="0"/>
              </a:rPr>
              <a:t>. </a:t>
            </a:r>
            <a:r>
              <a:rPr lang="en-US" sz="4800" b="1" dirty="0" err="1">
                <a:latin typeface="Times New Roman" pitchFamily="18" charset="0"/>
              </a:rPr>
              <a:t>Đó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là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thành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phần</a:t>
            </a:r>
            <a:r>
              <a:rPr lang="en-US" sz="4800" b="1" dirty="0">
                <a:latin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</a:rPr>
              <a:t>nào</a:t>
            </a:r>
            <a:r>
              <a:rPr lang="en-US" sz="4800" b="1" dirty="0">
                <a:latin typeface="Times New Roman" pitchFamily="18" charset="0"/>
              </a:rPr>
              <a:t> ?</a:t>
            </a:r>
          </a:p>
        </p:txBody>
      </p:sp>
      <p:sp>
        <p:nvSpPr>
          <p:cNvPr id="6148" name="Text Box 16"/>
          <p:cNvSpPr txBox="1">
            <a:spLocks noChangeArrowheads="1"/>
          </p:cNvSpPr>
          <p:nvPr/>
        </p:nvSpPr>
        <p:spPr bwMode="auto">
          <a:xfrm>
            <a:off x="5668434" y="384598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584" y="2203451"/>
            <a:ext cx="7010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Không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khí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gồm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hai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thành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phần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chính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là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khí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ô-xi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duy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trì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sự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cháy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và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khí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ni-tơ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không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duy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trì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sự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hlink"/>
                </a:solidFill>
                <a:latin typeface="Times New Roman" pitchFamily="18" charset="0"/>
              </a:rPr>
              <a:t>cháy</a:t>
            </a:r>
            <a:r>
              <a:rPr lang="en-US" sz="4000" b="1" i="1" dirty="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6150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8"/>
          <a:stretch/>
        </p:blipFill>
        <p:spPr bwMode="auto">
          <a:xfrm>
            <a:off x="7301706" y="2250368"/>
            <a:ext cx="4610100" cy="3807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781576" y="786976"/>
            <a:ext cx="4314423" cy="14633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387350"/>
      </p:ext>
    </p:extLst>
  </p:cSld>
  <p:clrMapOvr>
    <a:masterClrMapping/>
  </p:clrMapOvr>
  <p:transition advTm="33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6" grpId="0"/>
      <p:bldP spid="310276" grpId="1"/>
      <p:bldP spid="310276" grpId="2"/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80800"/>
            <a:ext cx="12193057" cy="6858594"/>
          </a:xfrm>
          <a:prstGeom prst="rect">
            <a:avLst/>
          </a:prstGeom>
        </p:spPr>
      </p:pic>
      <p:pic>
        <p:nvPicPr>
          <p:cNvPr id="7170" name="Picture 22" descr="scan02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99" y="3510097"/>
            <a:ext cx="4285087" cy="325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01600" y="273278"/>
            <a:ext cx="11480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304800" y="1447801"/>
            <a:ext cx="11684000" cy="206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/>
            <a:r>
              <a:rPr lang="en-US" sz="4267" b="1" dirty="0" err="1">
                <a:latin typeface="Times New Roman" pitchFamily="18" charset="0"/>
              </a:rPr>
              <a:t>Quan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sát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và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cho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biết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sau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vài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ngày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ly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nước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vôi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còn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trong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nữa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không</a:t>
            </a:r>
            <a:r>
              <a:rPr lang="en-US" sz="4267" b="1" dirty="0">
                <a:latin typeface="Times New Roman" pitchFamily="18" charset="0"/>
              </a:rPr>
              <a:t>? </a:t>
            </a:r>
            <a:r>
              <a:rPr lang="en-US" sz="4267" b="1" dirty="0" err="1">
                <a:latin typeface="Times New Roman" pitchFamily="18" charset="0"/>
              </a:rPr>
              <a:t>Giải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thích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hiện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tượng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xảy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ra</a:t>
            </a:r>
            <a:r>
              <a:rPr lang="en-US" sz="4267" b="1" dirty="0">
                <a:latin typeface="Times New Roman" pitchFamily="18" charset="0"/>
              </a:rPr>
              <a:t> qua </a:t>
            </a:r>
            <a:r>
              <a:rPr lang="en-US" sz="4267" b="1" dirty="0" err="1">
                <a:latin typeface="Times New Roman" pitchFamily="18" charset="0"/>
              </a:rPr>
              <a:t>thí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nghiệm</a:t>
            </a:r>
            <a:r>
              <a:rPr lang="en-US" sz="4267" b="1" dirty="0">
                <a:latin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</a:rPr>
              <a:t>trên</a:t>
            </a:r>
            <a:r>
              <a:rPr lang="en-US" sz="4267" b="1" dirty="0">
                <a:latin typeface="Times New Roman" pitchFamily="18" charset="0"/>
              </a:rPr>
              <a:t>.</a:t>
            </a:r>
          </a:p>
        </p:txBody>
      </p:sp>
      <p:pic>
        <p:nvPicPr>
          <p:cNvPr id="7173" name="Picture 21" descr="scan02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" y="3510097"/>
            <a:ext cx="3928056" cy="3254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471071"/>
      </p:ext>
    </p:extLst>
  </p:cSld>
  <p:clrMapOvr>
    <a:masterClrMapping/>
  </p:clrMapOvr>
  <p:transition spd="slow" advTm="20445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4|7.8|1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3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0.8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5.7|1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1113</Words>
  <Application>Microsoft Office PowerPoint</Application>
  <PresentationFormat>Widescreen</PresentationFormat>
  <Paragraphs>99</Paragraphs>
  <Slides>31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HP001 5 hàng</vt:lpstr>
      <vt:lpstr>HP001 5Ha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21</cp:revision>
  <dcterms:created xsi:type="dcterms:W3CDTF">2021-12-14T14:47:30Z</dcterms:created>
  <dcterms:modified xsi:type="dcterms:W3CDTF">2021-12-18T12:17:34Z</dcterms:modified>
</cp:coreProperties>
</file>